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6"/>
  </p:notesMasterIdLst>
  <p:sldIdLst>
    <p:sldId id="344" r:id="rId2"/>
    <p:sldId id="309" r:id="rId3"/>
    <p:sldId id="263" r:id="rId4"/>
    <p:sldId id="345" r:id="rId5"/>
    <p:sldId id="346" r:id="rId6"/>
    <p:sldId id="347" r:id="rId7"/>
    <p:sldId id="351" r:id="rId8"/>
    <p:sldId id="352" r:id="rId9"/>
    <p:sldId id="348" r:id="rId10"/>
    <p:sldId id="349" r:id="rId11"/>
    <p:sldId id="350" r:id="rId12"/>
    <p:sldId id="353" r:id="rId13"/>
    <p:sldId id="354" r:id="rId14"/>
    <p:sldId id="28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2344"/>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1/30/19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a:t>
            </a:r>
            <a:r>
              <a:rPr lang="en-US" dirty="0" smtClean="0"/>
              <a:t>Work 5: </a:t>
            </a:r>
            <a:r>
              <a:rPr lang="en-US" dirty="0"/>
              <a:t>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
        <p:nvSpPr>
          <p:cNvPr id="6" name="Content Placeholder 2"/>
          <p:cNvSpPr>
            <a:spLocks noGrp="1"/>
          </p:cNvSpPr>
          <p:nvPr>
            <p:ph idx="1"/>
          </p:nvPr>
        </p:nvSpPr>
        <p:spPr>
          <a:xfrm>
            <a:off x="609600" y="1600201"/>
            <a:ext cx="10972800" cy="4525963"/>
          </a:xfrm>
        </p:spPr>
        <p:txBody>
          <a:bodyPr>
            <a:normAutofit fontScale="77500" lnSpcReduction="20000"/>
          </a:bodyPr>
          <a:lstStyle/>
          <a:p>
            <a:pPr marL="0" indent="0">
              <a:buNone/>
            </a:pPr>
            <a:r>
              <a:rPr lang="en-US" dirty="0"/>
              <a:t>Group work, update, cont.:</a:t>
            </a:r>
          </a:p>
          <a:p>
            <a:r>
              <a:rPr lang="en-US" sz="3000" dirty="0" smtClean="0"/>
              <a:t>The HLP WG, and the Protection Cluster, have released a report on the rental market in flood-affected areas. The main points are:</a:t>
            </a:r>
          </a:p>
          <a:p>
            <a:pPr lvl="1"/>
            <a:r>
              <a:rPr lang="en-US" dirty="0" smtClean="0"/>
              <a:t>Because of the high levels of damage, housing stock is greatly reduced, and as a result many families are willing (or have no other choice) but to rent and live in houses or apartments which are damaged, even ones which may be unsafe</a:t>
            </a:r>
          </a:p>
          <a:p>
            <a:pPr lvl="1"/>
            <a:r>
              <a:rPr lang="en-US" dirty="0" smtClean="0"/>
              <a:t>Most families before the flood did not have written tenure agreements. For those who have remained or returned to their pre-flood homes this has not created a large number of forced evictions. However, there is a higher number of forced evictions amongst those who are IDPs, and who have been living in accommodation in displacement areas since the floods</a:t>
            </a:r>
          </a:p>
          <a:p>
            <a:pPr lvl="1"/>
            <a:r>
              <a:rPr lang="en-US" dirty="0" smtClean="0"/>
              <a:t>There are a growing number of reports of Gender-Based Violence against women and girls either living in new rental accommodation, or with host families</a:t>
            </a:r>
          </a:p>
          <a:p>
            <a:pPr lvl="1"/>
            <a:r>
              <a:rPr lang="en-US" dirty="0" smtClean="0"/>
              <a:t>Rental prices have remained stable, but the traditional month in the year for renewing (and renegotiating) rental agreements, is coming up in six weeks’ time</a:t>
            </a:r>
            <a:endParaRPr lang="en-US" dirty="0" smtClean="0"/>
          </a:p>
        </p:txBody>
      </p:sp>
    </p:spTree>
    <p:extLst>
      <p:ext uri="{BB962C8B-B14F-4D97-AF65-F5344CB8AC3E}">
        <p14:creationId xmlns:p14="http://schemas.microsoft.com/office/powerpoint/2010/main" val="186967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 cont.:</a:t>
            </a:r>
          </a:p>
          <a:p>
            <a:r>
              <a:rPr lang="en-US" dirty="0" smtClean="0"/>
              <a:t>Provide recommendations for how to monitor the rental market, for the issues which have emerged in the HLP WG/Protection Cluster report</a:t>
            </a:r>
          </a:p>
          <a:p>
            <a:pPr lvl="1"/>
            <a:r>
              <a:rPr lang="en-US" sz="3200" dirty="0" smtClean="0"/>
              <a:t>What sort of monitoring activities?</a:t>
            </a:r>
          </a:p>
          <a:p>
            <a:pPr lvl="1"/>
            <a:r>
              <a:rPr lang="en-US" sz="3200" dirty="0" smtClean="0"/>
              <a:t>What sort of indicators or tripwires?</a:t>
            </a:r>
            <a:endParaRPr lang="en-US" sz="3200" dirty="0" smtClean="0"/>
          </a:p>
          <a:p>
            <a:pPr lvl="1"/>
            <a:r>
              <a:rPr lang="en-US" sz="3200" dirty="0" smtClean="0"/>
              <a:t>What sort of monitoring cycle and timeline?</a:t>
            </a:r>
          </a:p>
          <a:p>
            <a:pPr lvl="1"/>
            <a:r>
              <a:rPr lang="en-US" sz="3200" dirty="0" smtClean="0"/>
              <a:t>With who?</a:t>
            </a:r>
          </a:p>
          <a:p>
            <a:r>
              <a:rPr lang="en-US" dirty="0" smtClean="0"/>
              <a:t>What could be some of the more likely steps which the Shelter Cluster could consider adding or revising into the Cluster strategy, if the rental market problems become worse?</a:t>
            </a:r>
            <a:endParaRPr lang="en-US" dirty="0" smtClean="0"/>
          </a:p>
          <a:p>
            <a:endParaRPr lang="en-US" dirty="0" smtClean="0"/>
          </a:p>
        </p:txBody>
      </p:sp>
    </p:spTree>
    <p:extLst>
      <p:ext uri="{BB962C8B-B14F-4D97-AF65-F5344CB8AC3E}">
        <p14:creationId xmlns:p14="http://schemas.microsoft.com/office/powerpoint/2010/main" val="591238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12</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smtClean="0"/>
              <a:t>Group work, cont.:</a:t>
            </a:r>
          </a:p>
          <a:p>
            <a:r>
              <a:rPr lang="en-US" dirty="0" smtClean="0"/>
              <a:t>Provide recommendations for how to monitor the rental market, for the issues which have emerged in the HLP WG/Protection Cluster report</a:t>
            </a:r>
          </a:p>
          <a:p>
            <a:pPr lvl="1"/>
            <a:r>
              <a:rPr lang="en-US" sz="3200" dirty="0" smtClean="0"/>
              <a:t>What sort of monitoring activities?</a:t>
            </a:r>
          </a:p>
          <a:p>
            <a:pPr lvl="1"/>
            <a:r>
              <a:rPr lang="en-US" sz="3200" smtClean="0"/>
              <a:t>What sort of indicators or tripwires?</a:t>
            </a:r>
            <a:endParaRPr lang="en-US" sz="3200" dirty="0" smtClean="0"/>
          </a:p>
          <a:p>
            <a:pPr lvl="1"/>
            <a:r>
              <a:rPr lang="en-US" sz="3200" dirty="0" smtClean="0"/>
              <a:t>What sort of monitoring cycle and timeline?</a:t>
            </a:r>
          </a:p>
          <a:p>
            <a:pPr lvl="1"/>
            <a:r>
              <a:rPr lang="en-US" sz="3200" dirty="0" smtClean="0"/>
              <a:t>With who?</a:t>
            </a:r>
          </a:p>
          <a:p>
            <a:r>
              <a:rPr lang="en-US" dirty="0" smtClean="0"/>
              <a:t>What could be some of the more likely steps which the Shelter Cluster could consider adding or revising into the Cluster strategy, if the rental market problems become worse?</a:t>
            </a:r>
            <a:endParaRPr lang="en-US" dirty="0" smtClean="0"/>
          </a:p>
          <a:p>
            <a:endParaRPr lang="en-US" dirty="0" smtClean="0"/>
          </a:p>
        </p:txBody>
      </p:sp>
    </p:spTree>
    <p:extLst>
      <p:ext uri="{BB962C8B-B14F-4D97-AF65-F5344CB8AC3E}">
        <p14:creationId xmlns:p14="http://schemas.microsoft.com/office/powerpoint/2010/main" val="502912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13</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pPr marL="0" indent="0">
              <a:buNone/>
            </a:pPr>
            <a:r>
              <a:rPr lang="en-US" dirty="0" smtClean="0"/>
              <a:t>Group work, cont.:</a:t>
            </a:r>
          </a:p>
          <a:p>
            <a:r>
              <a:rPr lang="en-US" dirty="0" smtClean="0"/>
              <a:t>There will be a multi-donor meeting next week, in the capital city. Some donors have been more positive than others about having a CVA component for support to the rental market, and now there appear to be more challenges emerging</a:t>
            </a:r>
          </a:p>
          <a:p>
            <a:r>
              <a:rPr lang="en-US" dirty="0" smtClean="0"/>
              <a:t>What will be your strategy for advocating convincingly for not only keeping CVA as part of the mix of support options, but also for more funding for </a:t>
            </a:r>
            <a:r>
              <a:rPr lang="en-US" smtClean="0"/>
              <a:t>Cluster-led monitoring of the rental market?</a:t>
            </a:r>
            <a:endParaRPr lang="en-US" dirty="0" smtClean="0"/>
          </a:p>
          <a:p>
            <a:endParaRPr lang="en-US" dirty="0" smtClean="0"/>
          </a:p>
        </p:txBody>
      </p:sp>
    </p:spTree>
    <p:extLst>
      <p:ext uri="{BB962C8B-B14F-4D97-AF65-F5344CB8AC3E}">
        <p14:creationId xmlns:p14="http://schemas.microsoft.com/office/powerpoint/2010/main" val="1511393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14</a:t>
            </a:fld>
            <a:endParaRPr lang="en-GB"/>
          </a:p>
        </p:txBody>
      </p:sp>
    </p:spTree>
    <p:extLst>
      <p:ext uri="{BB962C8B-B14F-4D97-AF65-F5344CB8AC3E}">
        <p14:creationId xmlns:p14="http://schemas.microsoft.com/office/powerpoint/2010/main" val="85710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5: Phasing Shelter and CVA M&amp;E in a changing environment</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State how to coordinate the development of appropriate M&amp;E indicators, and activities</a:t>
            </a:r>
          </a:p>
          <a:p>
            <a:pPr marL="0" indent="0">
              <a:buNone/>
            </a:pPr>
            <a:r>
              <a:rPr lang="en-US" dirty="0"/>
              <a:t>• State how to negotiate 'trip-wire' indicators, alerts and time-lines, for strategy revision</a:t>
            </a:r>
          </a:p>
          <a:p>
            <a:pPr marL="0" indent="0">
              <a:buNone/>
            </a:pPr>
            <a:r>
              <a:rPr lang="en-US" dirty="0"/>
              <a:t>• State how to coordinate IM and advocacy from M&amp;E results, internally and with other Clusters, and with CWGs</a:t>
            </a:r>
            <a:endParaRPr lang="en-US" dirty="0" smtClean="0"/>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Topic 1 (</a:t>
            </a:r>
            <a:r>
              <a:rPr lang="en-US" i="1" dirty="0" smtClean="0"/>
              <a:t>XX</a:t>
            </a:r>
            <a:r>
              <a:rPr lang="en-US" dirty="0" smtClean="0"/>
              <a:t> minutes): </a:t>
            </a:r>
            <a:r>
              <a:rPr lang="en-US" dirty="0"/>
              <a:t>Shelter Cluster partners' reporting on shelter intentions, and post-distribution usage of emergency shelter kits by the target </a:t>
            </a:r>
            <a:r>
              <a:rPr lang="en-US" dirty="0" smtClean="0"/>
              <a:t>populations</a:t>
            </a:r>
          </a:p>
          <a:p>
            <a:r>
              <a:rPr lang="en-US" dirty="0" smtClean="0"/>
              <a:t>Topic 2 (</a:t>
            </a:r>
            <a:r>
              <a:rPr lang="en-US" i="1" dirty="0" smtClean="0"/>
              <a:t>XX</a:t>
            </a:r>
            <a:r>
              <a:rPr lang="en-US" dirty="0" smtClean="0"/>
              <a:t> minutes): </a:t>
            </a:r>
            <a:r>
              <a:rPr lang="en-US" dirty="0"/>
              <a:t>HLP WG sit reps on hosting and on the emergency-affected rental market</a:t>
            </a:r>
            <a:endParaRPr lang="en-US" dirty="0" smtClean="0"/>
          </a:p>
          <a:p>
            <a:r>
              <a:rPr lang="en-US" dirty="0" smtClean="0"/>
              <a:t>Topic 3 (</a:t>
            </a:r>
            <a:r>
              <a:rPr lang="en-US" i="1" dirty="0" smtClean="0"/>
              <a:t>XX</a:t>
            </a:r>
            <a:r>
              <a:rPr lang="en-US" dirty="0" smtClean="0"/>
              <a:t> minutes</a:t>
            </a:r>
            <a:r>
              <a:rPr lang="en-US" dirty="0" smtClean="0"/>
              <a:t>):</a:t>
            </a:r>
            <a:endParaRPr lang="en-US" dirty="0" smtClean="0"/>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Tasks:</a:t>
            </a:r>
          </a:p>
          <a:p>
            <a:r>
              <a:rPr lang="de-DE" dirty="0" err="1" smtClean="0"/>
              <a:t>For</a:t>
            </a:r>
            <a:r>
              <a:rPr lang="de-DE" dirty="0" smtClean="0"/>
              <a:t> </a:t>
            </a:r>
            <a:r>
              <a:rPr lang="de-DE" dirty="0" err="1" smtClean="0"/>
              <a:t>each</a:t>
            </a:r>
            <a:r>
              <a:rPr lang="de-DE" dirty="0" smtClean="0"/>
              <a:t> </a:t>
            </a:r>
            <a:r>
              <a:rPr lang="de-DE" dirty="0" err="1" smtClean="0"/>
              <a:t>task</a:t>
            </a:r>
            <a:r>
              <a:rPr lang="de-DE" dirty="0" smtClean="0"/>
              <a:t>, </a:t>
            </a:r>
            <a:r>
              <a:rPr lang="de-DE" dirty="0" err="1" smtClean="0"/>
              <a:t>work</a:t>
            </a:r>
            <a:r>
              <a:rPr lang="de-DE" dirty="0" smtClean="0"/>
              <a:t> </a:t>
            </a:r>
            <a:r>
              <a:rPr lang="de-DE" dirty="0" err="1" smtClean="0"/>
              <a:t>together</a:t>
            </a:r>
            <a:r>
              <a:rPr lang="de-DE" dirty="0" smtClean="0"/>
              <a:t> </a:t>
            </a:r>
            <a:r>
              <a:rPr lang="mr-IN" dirty="0" smtClean="0"/>
              <a:t>–</a:t>
            </a:r>
            <a:r>
              <a:rPr lang="de-DE" dirty="0" smtClean="0"/>
              <a:t> </a:t>
            </a:r>
            <a:r>
              <a:rPr lang="de-DE" dirty="0" err="1" smtClean="0"/>
              <a:t>use</a:t>
            </a:r>
            <a:r>
              <a:rPr lang="de-DE" dirty="0" smtClean="0"/>
              <a:t> </a:t>
            </a:r>
            <a:r>
              <a:rPr lang="de-DE" dirty="0" err="1" smtClean="0"/>
              <a:t>flip</a:t>
            </a:r>
            <a:r>
              <a:rPr lang="de-DE" dirty="0" smtClean="0"/>
              <a:t>-chart </a:t>
            </a:r>
            <a:r>
              <a:rPr lang="de-DE" dirty="0" err="1" smtClean="0"/>
              <a:t>paper</a:t>
            </a:r>
            <a:r>
              <a:rPr lang="de-DE" dirty="0" smtClean="0"/>
              <a:t>, </a:t>
            </a:r>
            <a:r>
              <a:rPr lang="de-DE" dirty="0" err="1" smtClean="0"/>
              <a:t>markers</a:t>
            </a:r>
            <a:r>
              <a:rPr lang="de-DE" dirty="0" smtClean="0"/>
              <a:t>, post-</a:t>
            </a:r>
            <a:r>
              <a:rPr lang="de-DE" dirty="0" err="1" smtClean="0"/>
              <a:t>it</a:t>
            </a:r>
            <a:r>
              <a:rPr lang="de-DE" dirty="0" smtClean="0"/>
              <a:t> </a:t>
            </a:r>
            <a:r>
              <a:rPr lang="de-DE" dirty="0" err="1" smtClean="0"/>
              <a:t>notes</a:t>
            </a:r>
            <a:r>
              <a:rPr lang="de-DE" dirty="0" smtClean="0"/>
              <a:t>, </a:t>
            </a:r>
            <a:r>
              <a:rPr lang="de-DE" dirty="0" err="1" smtClean="0"/>
              <a:t>etc</a:t>
            </a:r>
            <a:endParaRPr lang="de-DE" dirty="0" smtClean="0"/>
          </a:p>
          <a:p>
            <a:r>
              <a:rPr lang="de-DE" sz="3200" dirty="0" smtClean="0"/>
              <a:t>At </a:t>
            </a:r>
            <a:r>
              <a:rPr lang="de-DE" sz="3200" dirty="0" err="1" smtClean="0"/>
              <a:t>the</a:t>
            </a:r>
            <a:r>
              <a:rPr lang="de-DE" sz="3200" dirty="0" smtClean="0"/>
              <a:t> end </a:t>
            </a:r>
            <a:r>
              <a:rPr lang="de-DE" sz="3200" dirty="0" err="1" smtClean="0"/>
              <a:t>of</a:t>
            </a:r>
            <a:r>
              <a:rPr lang="de-DE" sz="3200" dirty="0" smtClean="0"/>
              <a:t> </a:t>
            </a:r>
            <a:r>
              <a:rPr lang="de-DE" sz="3200" dirty="0" err="1" smtClean="0"/>
              <a:t>each</a:t>
            </a:r>
            <a:r>
              <a:rPr lang="de-DE" sz="3200" dirty="0" smtClean="0"/>
              <a:t> </a:t>
            </a:r>
            <a:r>
              <a:rPr lang="de-DE" sz="3200" dirty="0" err="1" smtClean="0"/>
              <a:t>task</a:t>
            </a:r>
            <a:r>
              <a:rPr lang="de-DE" sz="3200" dirty="0" smtClean="0"/>
              <a:t>, </a:t>
            </a:r>
            <a:r>
              <a:rPr lang="de-DE" sz="3200" dirty="0" err="1" smtClean="0"/>
              <a:t>each</a:t>
            </a:r>
            <a:r>
              <a:rPr lang="de-DE" sz="3200" dirty="0" smtClean="0"/>
              <a:t> </a:t>
            </a:r>
            <a:r>
              <a:rPr lang="de-DE" sz="3200" dirty="0" err="1" smtClean="0"/>
              <a:t>group</a:t>
            </a:r>
            <a:r>
              <a:rPr lang="de-DE" sz="3200" dirty="0" smtClean="0"/>
              <a:t> will </a:t>
            </a:r>
            <a:r>
              <a:rPr lang="de-DE" sz="3200" dirty="0" err="1" smtClean="0"/>
              <a:t>be</a:t>
            </a:r>
            <a:r>
              <a:rPr lang="de-DE" sz="3200" dirty="0" smtClean="0"/>
              <a:t> </a:t>
            </a:r>
            <a:r>
              <a:rPr lang="de-DE" sz="3200" dirty="0" err="1" smtClean="0"/>
              <a:t>asked</a:t>
            </a:r>
            <a:r>
              <a:rPr lang="de-DE" sz="3200" dirty="0" smtClean="0"/>
              <a:t> </a:t>
            </a:r>
            <a:r>
              <a:rPr lang="de-DE" sz="3200" dirty="0" err="1" smtClean="0"/>
              <a:t>to</a:t>
            </a:r>
            <a:r>
              <a:rPr lang="de-DE" sz="3200" dirty="0" smtClean="0"/>
              <a:t> </a:t>
            </a:r>
            <a:r>
              <a:rPr lang="de-DE" sz="3200" dirty="0" err="1" smtClean="0"/>
              <a:t>make</a:t>
            </a:r>
            <a:r>
              <a:rPr lang="de-DE" sz="3200" dirty="0" smtClean="0"/>
              <a:t> a 5-minute </a:t>
            </a:r>
            <a:r>
              <a:rPr lang="de-DE" sz="3200" dirty="0" err="1" smtClean="0"/>
              <a:t>presentation</a:t>
            </a:r>
            <a:r>
              <a:rPr lang="de-DE" sz="3200" dirty="0" smtClean="0"/>
              <a:t> in </a:t>
            </a:r>
            <a:r>
              <a:rPr lang="de-DE" sz="3200" dirty="0" err="1" smtClean="0"/>
              <a:t>plenary</a:t>
            </a:r>
            <a:endParaRPr lang="de-DE" sz="3200" dirty="0" smtClean="0"/>
          </a:p>
          <a:p>
            <a:r>
              <a:rPr lang="de-DE" dirty="0" err="1" smtClean="0"/>
              <a:t>Be</a:t>
            </a:r>
            <a:r>
              <a:rPr lang="de-DE" dirty="0" smtClean="0"/>
              <a:t> </a:t>
            </a:r>
            <a:r>
              <a:rPr lang="de-DE" dirty="0" err="1" smtClean="0"/>
              <a:t>specific</a:t>
            </a:r>
            <a:r>
              <a:rPr lang="de-DE" dirty="0" smtClean="0"/>
              <a:t> </a:t>
            </a:r>
            <a:r>
              <a:rPr lang="de-DE" dirty="0" err="1" smtClean="0"/>
              <a:t>to</a:t>
            </a:r>
            <a:r>
              <a:rPr lang="de-DE" dirty="0" smtClean="0"/>
              <a:t> </a:t>
            </a:r>
            <a:r>
              <a:rPr lang="de-DE" dirty="0" err="1" smtClean="0"/>
              <a:t>the</a:t>
            </a:r>
            <a:r>
              <a:rPr lang="de-DE" dirty="0" smtClean="0"/>
              <a:t> </a:t>
            </a:r>
            <a:r>
              <a:rPr lang="de-DE" dirty="0" err="1" smtClean="0"/>
              <a:t>local</a:t>
            </a:r>
            <a:r>
              <a:rPr lang="de-DE" dirty="0" smtClean="0"/>
              <a:t> </a:t>
            </a:r>
            <a:r>
              <a:rPr lang="de-DE" dirty="0" err="1" smtClean="0"/>
              <a:t>context</a:t>
            </a:r>
            <a:r>
              <a:rPr lang="de-DE" dirty="0" smtClean="0"/>
              <a:t> in </a:t>
            </a:r>
            <a:r>
              <a:rPr lang="de-DE" dirty="0" err="1" smtClean="0"/>
              <a:t>the</a:t>
            </a:r>
            <a:r>
              <a:rPr lang="de-DE" dirty="0" smtClean="0"/>
              <a:t> </a:t>
            </a:r>
            <a:r>
              <a:rPr lang="de-DE" dirty="0" err="1" smtClean="0"/>
              <a:t>scenario</a:t>
            </a:r>
            <a:r>
              <a:rPr lang="de-DE" dirty="0" smtClean="0"/>
              <a:t> </a:t>
            </a:r>
            <a:r>
              <a:rPr lang="mr-IN" dirty="0" smtClean="0"/>
              <a:t>–</a:t>
            </a:r>
            <a:r>
              <a:rPr lang="de-DE" dirty="0" smtClean="0"/>
              <a:t> but also </a:t>
            </a:r>
            <a:r>
              <a:rPr lang="de-DE" dirty="0" err="1" smtClean="0"/>
              <a:t>draw</a:t>
            </a:r>
            <a:r>
              <a:rPr lang="de-DE" dirty="0" smtClean="0"/>
              <a:t> on </a:t>
            </a:r>
            <a:r>
              <a:rPr lang="de-DE" dirty="0" err="1" smtClean="0"/>
              <a:t>your</a:t>
            </a:r>
            <a:r>
              <a:rPr lang="de-DE" dirty="0" smtClean="0"/>
              <a:t> </a:t>
            </a:r>
            <a:r>
              <a:rPr lang="de-DE" dirty="0" err="1" smtClean="0"/>
              <a:t>own</a:t>
            </a:r>
            <a:r>
              <a:rPr lang="de-DE" dirty="0" smtClean="0"/>
              <a:t> </a:t>
            </a:r>
            <a:r>
              <a:rPr lang="de-DE" dirty="0" err="1" smtClean="0"/>
              <a:t>experiences</a:t>
            </a:r>
            <a:r>
              <a:rPr lang="de-DE" dirty="0" smtClean="0"/>
              <a:t> in </a:t>
            </a:r>
            <a:r>
              <a:rPr lang="de-DE" dirty="0" err="1" smtClean="0"/>
              <a:t>other</a:t>
            </a:r>
            <a:r>
              <a:rPr lang="de-DE" dirty="0" smtClean="0"/>
              <a:t> (real) countries</a:t>
            </a:r>
          </a:p>
          <a:p>
            <a:r>
              <a:rPr lang="de-DE" sz="3200" dirty="0" err="1" smtClean="0"/>
              <a:t>Remember</a:t>
            </a:r>
            <a:r>
              <a:rPr lang="de-DE" sz="3200" dirty="0" smtClean="0"/>
              <a:t> </a:t>
            </a:r>
            <a:r>
              <a:rPr lang="de-DE" sz="3200" dirty="0" err="1" smtClean="0"/>
              <a:t>to</a:t>
            </a:r>
            <a:r>
              <a:rPr lang="de-DE" sz="3200" dirty="0" smtClean="0"/>
              <a:t> </a:t>
            </a:r>
            <a:r>
              <a:rPr lang="de-DE" sz="3200" dirty="0" err="1" smtClean="0"/>
              <a:t>refer</a:t>
            </a:r>
            <a:r>
              <a:rPr lang="de-DE" sz="3200" dirty="0" smtClean="0"/>
              <a:t> </a:t>
            </a:r>
            <a:r>
              <a:rPr lang="de-DE" sz="3200" dirty="0" err="1" smtClean="0"/>
              <a:t>always</a:t>
            </a:r>
            <a:r>
              <a:rPr lang="de-DE" sz="3200" dirty="0" smtClean="0"/>
              <a:t> </a:t>
            </a:r>
            <a:r>
              <a:rPr lang="de-DE" sz="3200" dirty="0" err="1" smtClean="0"/>
              <a:t>to</a:t>
            </a:r>
            <a:r>
              <a:rPr lang="de-DE" sz="3200" dirty="0" smtClean="0"/>
              <a:t> problem-</a:t>
            </a:r>
            <a:r>
              <a:rPr lang="de-DE" sz="3200" dirty="0" err="1" smtClean="0"/>
              <a:t>solving</a:t>
            </a:r>
            <a:r>
              <a:rPr lang="de-DE" sz="3200" dirty="0" smtClean="0"/>
              <a:t> </a:t>
            </a:r>
            <a:r>
              <a:rPr lang="de-DE" dirty="0" err="1" smtClean="0"/>
              <a:t>for</a:t>
            </a:r>
            <a:r>
              <a:rPr lang="de-DE" dirty="0" smtClean="0"/>
              <a:t> </a:t>
            </a:r>
            <a:r>
              <a:rPr lang="de-DE" dirty="0" err="1" smtClean="0"/>
              <a:t>coordination</a:t>
            </a:r>
            <a:r>
              <a:rPr lang="de-DE" dirty="0" smtClean="0"/>
              <a:t> </a:t>
            </a:r>
            <a:r>
              <a:rPr lang="de-DE" dirty="0" err="1" smtClean="0"/>
              <a:t>challenges</a:t>
            </a:r>
            <a:r>
              <a:rPr lang="de-DE" dirty="0" smtClean="0"/>
              <a:t> </a:t>
            </a:r>
            <a:r>
              <a:rPr lang="mr-IN" dirty="0" smtClean="0"/>
              <a:t>–</a:t>
            </a:r>
            <a:r>
              <a:rPr lang="de-DE" dirty="0" smtClean="0"/>
              <a:t> </a:t>
            </a:r>
            <a:r>
              <a:rPr lang="de-DE" dirty="0" err="1" smtClean="0"/>
              <a:t>the</a:t>
            </a:r>
            <a:r>
              <a:rPr lang="de-DE" dirty="0" smtClean="0"/>
              <a:t> </a:t>
            </a:r>
            <a:r>
              <a:rPr lang="de-DE" dirty="0" err="1" smtClean="0"/>
              <a:t>scenario</a:t>
            </a:r>
            <a:r>
              <a:rPr lang="de-DE" dirty="0" smtClean="0"/>
              <a:t> </a:t>
            </a:r>
            <a:r>
              <a:rPr lang="de-DE" dirty="0" err="1" smtClean="0"/>
              <a:t>perspective</a:t>
            </a:r>
            <a:r>
              <a:rPr lang="de-DE" dirty="0" smtClean="0"/>
              <a:t> </a:t>
            </a:r>
            <a:r>
              <a:rPr lang="de-DE" dirty="0" err="1" smtClean="0"/>
              <a:t>is</a:t>
            </a:r>
            <a:r>
              <a:rPr lang="de-DE" dirty="0" smtClean="0"/>
              <a:t> </a:t>
            </a:r>
            <a:r>
              <a:rPr lang="de-DE" dirty="0" err="1" smtClean="0"/>
              <a:t>always</a:t>
            </a:r>
            <a:r>
              <a:rPr lang="de-DE" dirty="0" smtClean="0"/>
              <a:t> </a:t>
            </a:r>
            <a:r>
              <a:rPr lang="de-DE" dirty="0" err="1" smtClean="0"/>
              <a:t>that</a:t>
            </a:r>
            <a:r>
              <a:rPr lang="de-DE" dirty="0" smtClean="0"/>
              <a:t> </a:t>
            </a:r>
            <a:r>
              <a:rPr lang="de-DE" dirty="0" err="1" smtClean="0"/>
              <a:t>of</a:t>
            </a:r>
            <a:r>
              <a:rPr lang="de-DE" dirty="0" smtClean="0"/>
              <a:t> </a:t>
            </a:r>
            <a:r>
              <a:rPr lang="de-DE" dirty="0" err="1" smtClean="0"/>
              <a:t>the</a:t>
            </a:r>
            <a:r>
              <a:rPr lang="de-DE" dirty="0" smtClean="0"/>
              <a:t> national </a:t>
            </a:r>
            <a:r>
              <a:rPr lang="de-DE" dirty="0" err="1" smtClean="0"/>
              <a:t>Shelter</a:t>
            </a:r>
            <a:r>
              <a:rPr lang="de-DE" dirty="0" smtClean="0"/>
              <a:t> Cluster </a:t>
            </a:r>
            <a:r>
              <a:rPr lang="de-DE" dirty="0" err="1" smtClean="0"/>
              <a:t>team</a:t>
            </a:r>
            <a:r>
              <a:rPr lang="de-DE" dirty="0" smtClean="0"/>
              <a:t>, not </a:t>
            </a:r>
            <a:r>
              <a:rPr lang="de-DE" dirty="0" err="1" smtClean="0"/>
              <a:t>of</a:t>
            </a:r>
            <a:r>
              <a:rPr lang="de-DE" dirty="0" smtClean="0"/>
              <a:t> an individual programme-</a:t>
            </a:r>
            <a:r>
              <a:rPr lang="de-DE" dirty="0" err="1" smtClean="0"/>
              <a:t>implementing</a:t>
            </a:r>
            <a:r>
              <a:rPr lang="de-DE" dirty="0" smtClean="0"/>
              <a:t> </a:t>
            </a:r>
            <a:r>
              <a:rPr lang="de-DE" dirty="0" err="1" smtClean="0"/>
              <a:t>organisation</a:t>
            </a:r>
            <a:endParaRPr lang="en-US" sz="3200" dirty="0" smtClean="0"/>
          </a:p>
          <a:p>
            <a:endParaRPr lang="en-US" dirty="0" smtClean="0"/>
          </a:p>
        </p:txBody>
      </p:sp>
    </p:spTree>
    <p:extLst>
      <p:ext uri="{BB962C8B-B14F-4D97-AF65-F5344CB8AC3E}">
        <p14:creationId xmlns:p14="http://schemas.microsoft.com/office/powerpoint/2010/main" val="700396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20000"/>
          </a:bodyPr>
          <a:lstStyle/>
          <a:p>
            <a:pPr marL="0" indent="0">
              <a:buNone/>
            </a:pPr>
            <a:r>
              <a:rPr lang="en-US" dirty="0" smtClean="0"/>
              <a:t>Group work, update:</a:t>
            </a:r>
          </a:p>
          <a:p>
            <a:r>
              <a:rPr lang="en-US" dirty="0" smtClean="0"/>
              <a:t>The members of the Shelter Cluster have now been implementing an array of first-phase shelter interventions for two months, according to the guidance given by the Shelter Cluster in its strategy document, and the work of the various </a:t>
            </a:r>
            <a:r>
              <a:rPr lang="en-US" dirty="0" err="1" smtClean="0"/>
              <a:t>TWiGs</a:t>
            </a:r>
            <a:endParaRPr lang="en-US" dirty="0" smtClean="0"/>
          </a:p>
          <a:p>
            <a:r>
              <a:rPr lang="en-US" dirty="0" smtClean="0"/>
              <a:t>Through informal discussions within the SAG, key members are already providing the outline of what they will then release as  interim reports on their own progress. They are eager for the Cluster as a whole to anticipate the findings in these reports, in terms of (a) setting M&amp;E guidance to corroborate their individual-</a:t>
            </a:r>
            <a:r>
              <a:rPr lang="en-US" dirty="0" err="1" smtClean="0"/>
              <a:t>organisation</a:t>
            </a:r>
            <a:r>
              <a:rPr lang="en-US" dirty="0" smtClean="0"/>
              <a:t> observations, and (b) making sure that any appropriate change in Cluster strategy can be made in a timely manner </a:t>
            </a:r>
          </a:p>
          <a:p>
            <a:endParaRPr lang="en-US" dirty="0" smtClean="0"/>
          </a:p>
        </p:txBody>
      </p:sp>
    </p:spTree>
    <p:extLst>
      <p:ext uri="{BB962C8B-B14F-4D97-AF65-F5344CB8AC3E}">
        <p14:creationId xmlns:p14="http://schemas.microsoft.com/office/powerpoint/2010/main" val="2057272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smtClean="0"/>
              <a:t>Group work, update, cont.:</a:t>
            </a:r>
          </a:p>
          <a:p>
            <a:r>
              <a:rPr lang="en-US" dirty="0" smtClean="0"/>
              <a:t>The main informal findings, shared by some of the SAG partners, are:</a:t>
            </a:r>
          </a:p>
          <a:p>
            <a:pPr lvl="1"/>
            <a:r>
              <a:rPr lang="en-US" dirty="0" smtClean="0"/>
              <a:t>80% of targeted most-vulnerable families have received some form of first-phase shelter assistance; 35% of the total targeted population has received some form of </a:t>
            </a:r>
            <a:r>
              <a:rPr lang="en-US" dirty="0"/>
              <a:t>first-phase shelter assistance</a:t>
            </a:r>
            <a:r>
              <a:rPr lang="en-US" dirty="0" smtClean="0"/>
              <a:t>; but this only accounts for 17% of the total population in need. There are supplies and funding for a further 15% of the </a:t>
            </a:r>
            <a:r>
              <a:rPr lang="en-US" dirty="0"/>
              <a:t>total population in need</a:t>
            </a:r>
            <a:endParaRPr lang="en-US" dirty="0" smtClean="0"/>
          </a:p>
          <a:p>
            <a:pPr lvl="1"/>
            <a:endParaRPr lang="en-US" dirty="0" smtClean="0"/>
          </a:p>
          <a:p>
            <a:endParaRPr lang="en-US" dirty="0" smtClean="0"/>
          </a:p>
        </p:txBody>
      </p:sp>
    </p:spTree>
    <p:extLst>
      <p:ext uri="{BB962C8B-B14F-4D97-AF65-F5344CB8AC3E}">
        <p14:creationId xmlns:p14="http://schemas.microsoft.com/office/powerpoint/2010/main" val="682194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update, cont.:</a:t>
            </a:r>
          </a:p>
          <a:p>
            <a:r>
              <a:rPr lang="en-US" dirty="0" smtClean="0"/>
              <a:t>The main informal findings, shared by some of the SAG partners, are:</a:t>
            </a:r>
          </a:p>
          <a:p>
            <a:pPr lvl="1"/>
            <a:r>
              <a:rPr lang="en-US" dirty="0" smtClean="0"/>
              <a:t>A number of families are returning spontaneously to damaged homes, and some are starting repairs, but for the most part the damaged housing has not had any structural assessment. Some areas only have one municipal technical officer to cover hundreds of damaged buildings</a:t>
            </a:r>
          </a:p>
          <a:p>
            <a:pPr lvl="1"/>
            <a:r>
              <a:rPr lang="en-US" dirty="0" smtClean="0"/>
              <a:t>Many families are abandoning smaller spontaneous settlements (or leaving a minimum shelter there, in the hope of attracting humanitarian distributions) </a:t>
            </a:r>
            <a:r>
              <a:rPr lang="mr-IN" dirty="0" smtClean="0"/>
              <a:t>–</a:t>
            </a:r>
            <a:r>
              <a:rPr lang="en-US" dirty="0" smtClean="0"/>
              <a:t> some are those who are going back home, but some are going into the larger settlements </a:t>
            </a:r>
            <a:r>
              <a:rPr lang="mr-IN" dirty="0" smtClean="0"/>
              <a:t>–</a:t>
            </a:r>
            <a:r>
              <a:rPr lang="en-US" dirty="0" smtClean="0"/>
              <a:t> where there is more attention from humanitarians, and where now there are bustling local markets</a:t>
            </a:r>
          </a:p>
          <a:p>
            <a:pPr lvl="1"/>
            <a:endParaRPr lang="en-US" dirty="0" smtClean="0"/>
          </a:p>
          <a:p>
            <a:endParaRPr lang="en-US" dirty="0" smtClean="0"/>
          </a:p>
        </p:txBody>
      </p:sp>
    </p:spTree>
    <p:extLst>
      <p:ext uri="{BB962C8B-B14F-4D97-AF65-F5344CB8AC3E}">
        <p14:creationId xmlns:p14="http://schemas.microsoft.com/office/powerpoint/2010/main" val="1759365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update, cont.:</a:t>
            </a:r>
          </a:p>
          <a:p>
            <a:r>
              <a:rPr lang="en-US" dirty="0" smtClean="0"/>
              <a:t>The main informal findings, shared by some of the SAG partners, are:</a:t>
            </a:r>
          </a:p>
          <a:p>
            <a:pPr lvl="1"/>
            <a:r>
              <a:rPr lang="de-DE" dirty="0" err="1" smtClean="0"/>
              <a:t>Many</a:t>
            </a:r>
            <a:r>
              <a:rPr lang="de-DE" dirty="0" smtClean="0"/>
              <a:t> </a:t>
            </a:r>
            <a:r>
              <a:rPr lang="de-DE" dirty="0" err="1" smtClean="0"/>
              <a:t>construction</a:t>
            </a:r>
            <a:r>
              <a:rPr lang="de-DE" dirty="0" smtClean="0"/>
              <a:t> </a:t>
            </a:r>
            <a:r>
              <a:rPr lang="de-DE" dirty="0" err="1" smtClean="0"/>
              <a:t>materials</a:t>
            </a:r>
            <a:r>
              <a:rPr lang="de-DE" dirty="0" smtClean="0"/>
              <a:t> </a:t>
            </a:r>
            <a:r>
              <a:rPr lang="de-DE" dirty="0" err="1" smtClean="0"/>
              <a:t>markets</a:t>
            </a:r>
            <a:r>
              <a:rPr lang="de-DE" dirty="0" smtClean="0"/>
              <a:t> </a:t>
            </a:r>
            <a:r>
              <a:rPr lang="de-DE" dirty="0" err="1" smtClean="0"/>
              <a:t>are</a:t>
            </a:r>
            <a:r>
              <a:rPr lang="de-DE" dirty="0" smtClean="0"/>
              <a:t> </a:t>
            </a:r>
            <a:r>
              <a:rPr lang="de-DE" dirty="0" err="1" smtClean="0"/>
              <a:t>now</a:t>
            </a:r>
            <a:r>
              <a:rPr lang="de-DE" dirty="0" smtClean="0"/>
              <a:t> </a:t>
            </a:r>
            <a:r>
              <a:rPr lang="de-DE" dirty="0" err="1" smtClean="0"/>
              <a:t>being</a:t>
            </a:r>
            <a:r>
              <a:rPr lang="de-DE" dirty="0" smtClean="0"/>
              <a:t> </a:t>
            </a:r>
            <a:r>
              <a:rPr lang="de-DE" dirty="0" err="1" smtClean="0"/>
              <a:t>set</a:t>
            </a:r>
            <a:r>
              <a:rPr lang="de-DE" dirty="0" smtClean="0"/>
              <a:t> </a:t>
            </a:r>
            <a:r>
              <a:rPr lang="de-DE" dirty="0" err="1" smtClean="0"/>
              <a:t>up</a:t>
            </a:r>
            <a:r>
              <a:rPr lang="de-DE" dirty="0" smtClean="0"/>
              <a:t> in </a:t>
            </a:r>
            <a:r>
              <a:rPr lang="de-DE" dirty="0" err="1" smtClean="0"/>
              <a:t>and</a:t>
            </a:r>
            <a:r>
              <a:rPr lang="de-DE" dirty="0" smtClean="0"/>
              <a:t> </a:t>
            </a:r>
            <a:r>
              <a:rPr lang="de-DE" dirty="0" err="1" smtClean="0"/>
              <a:t>around</a:t>
            </a:r>
            <a:r>
              <a:rPr lang="de-DE" dirty="0" smtClean="0"/>
              <a:t> </a:t>
            </a:r>
            <a:r>
              <a:rPr lang="de-DE" dirty="0" err="1" smtClean="0"/>
              <a:t>the</a:t>
            </a:r>
            <a:r>
              <a:rPr lang="de-DE" dirty="0" smtClean="0"/>
              <a:t> </a:t>
            </a:r>
            <a:r>
              <a:rPr lang="de-DE" dirty="0" err="1" smtClean="0"/>
              <a:t>flood-affected</a:t>
            </a:r>
            <a:r>
              <a:rPr lang="de-DE" dirty="0" smtClean="0"/>
              <a:t> </a:t>
            </a:r>
            <a:r>
              <a:rPr lang="de-DE" dirty="0" err="1" smtClean="0"/>
              <a:t>areas</a:t>
            </a:r>
            <a:r>
              <a:rPr lang="de-DE" dirty="0" smtClean="0"/>
              <a:t>. But </a:t>
            </a:r>
            <a:r>
              <a:rPr lang="de-DE" dirty="0" err="1" smtClean="0"/>
              <a:t>much</a:t>
            </a:r>
            <a:r>
              <a:rPr lang="de-DE" dirty="0" smtClean="0"/>
              <a:t> </a:t>
            </a:r>
            <a:r>
              <a:rPr lang="de-DE" dirty="0" err="1" smtClean="0"/>
              <a:t>of</a:t>
            </a:r>
            <a:r>
              <a:rPr lang="de-DE" dirty="0" smtClean="0"/>
              <a:t> </a:t>
            </a:r>
            <a:r>
              <a:rPr lang="de-DE" dirty="0" err="1" smtClean="0"/>
              <a:t>what</a:t>
            </a:r>
            <a:r>
              <a:rPr lang="de-DE" dirty="0" smtClean="0"/>
              <a:t> </a:t>
            </a:r>
            <a:r>
              <a:rPr lang="de-DE" dirty="0" err="1" smtClean="0"/>
              <a:t>is</a:t>
            </a:r>
            <a:r>
              <a:rPr lang="de-DE" dirty="0" smtClean="0"/>
              <a:t> </a:t>
            </a:r>
            <a:r>
              <a:rPr lang="de-DE" dirty="0" err="1" smtClean="0"/>
              <a:t>being</a:t>
            </a:r>
            <a:r>
              <a:rPr lang="de-DE" dirty="0" smtClean="0"/>
              <a:t> </a:t>
            </a:r>
            <a:r>
              <a:rPr lang="de-DE" dirty="0" err="1" smtClean="0"/>
              <a:t>produced</a:t>
            </a:r>
            <a:r>
              <a:rPr lang="de-DE" dirty="0" smtClean="0"/>
              <a:t> </a:t>
            </a:r>
            <a:r>
              <a:rPr lang="de-DE" dirty="0" err="1" smtClean="0"/>
              <a:t>and</a:t>
            </a:r>
            <a:r>
              <a:rPr lang="de-DE" dirty="0" smtClean="0"/>
              <a:t> </a:t>
            </a:r>
            <a:r>
              <a:rPr lang="de-DE" dirty="0" err="1" smtClean="0"/>
              <a:t>sold</a:t>
            </a:r>
            <a:r>
              <a:rPr lang="de-DE" dirty="0" smtClean="0"/>
              <a:t> </a:t>
            </a:r>
            <a:r>
              <a:rPr lang="de-DE" dirty="0" err="1" smtClean="0"/>
              <a:t>is</a:t>
            </a:r>
            <a:r>
              <a:rPr lang="de-DE" dirty="0" smtClean="0"/>
              <a:t> </a:t>
            </a:r>
            <a:r>
              <a:rPr lang="de-DE" dirty="0" err="1" smtClean="0"/>
              <a:t>of</a:t>
            </a:r>
            <a:r>
              <a:rPr lang="de-DE" dirty="0" smtClean="0"/>
              <a:t> </a:t>
            </a:r>
            <a:r>
              <a:rPr lang="de-DE" dirty="0" err="1" smtClean="0"/>
              <a:t>low</a:t>
            </a:r>
            <a:r>
              <a:rPr lang="de-DE" dirty="0" smtClean="0"/>
              <a:t> </a:t>
            </a:r>
            <a:r>
              <a:rPr lang="mr-IN" dirty="0" smtClean="0"/>
              <a:t>–</a:t>
            </a:r>
            <a:r>
              <a:rPr lang="de-DE" dirty="0" smtClean="0"/>
              <a:t> </a:t>
            </a:r>
            <a:r>
              <a:rPr lang="de-DE" dirty="0" err="1" smtClean="0"/>
              <a:t>and</a:t>
            </a:r>
            <a:r>
              <a:rPr lang="de-DE" dirty="0" smtClean="0"/>
              <a:t> in </a:t>
            </a:r>
            <a:r>
              <a:rPr lang="de-DE" dirty="0" err="1" smtClean="0"/>
              <a:t>come</a:t>
            </a:r>
            <a:r>
              <a:rPr lang="de-DE" dirty="0" smtClean="0"/>
              <a:t> </a:t>
            </a:r>
            <a:r>
              <a:rPr lang="de-DE" dirty="0" err="1" smtClean="0"/>
              <a:t>cases</a:t>
            </a:r>
            <a:r>
              <a:rPr lang="de-DE" dirty="0" smtClean="0"/>
              <a:t> </a:t>
            </a:r>
            <a:r>
              <a:rPr lang="de-DE" dirty="0" err="1" smtClean="0"/>
              <a:t>potentially</a:t>
            </a:r>
            <a:r>
              <a:rPr lang="de-DE" dirty="0" smtClean="0"/>
              <a:t> </a:t>
            </a:r>
            <a:r>
              <a:rPr lang="de-DE" dirty="0" err="1" smtClean="0"/>
              <a:t>dangerous</a:t>
            </a:r>
            <a:r>
              <a:rPr lang="de-DE" dirty="0" smtClean="0"/>
              <a:t> </a:t>
            </a:r>
            <a:r>
              <a:rPr lang="mr-IN" dirty="0" smtClean="0"/>
              <a:t>–</a:t>
            </a:r>
            <a:r>
              <a:rPr lang="de-DE" dirty="0" smtClean="0"/>
              <a:t> </a:t>
            </a:r>
            <a:r>
              <a:rPr lang="de-DE" dirty="0" err="1" smtClean="0"/>
              <a:t>quality</a:t>
            </a:r>
            <a:endParaRPr lang="de-DE" dirty="0" smtClean="0"/>
          </a:p>
          <a:p>
            <a:pPr lvl="1"/>
            <a:r>
              <a:rPr lang="de-DE" dirty="0" err="1" smtClean="0"/>
              <a:t>Whilst</a:t>
            </a:r>
            <a:r>
              <a:rPr lang="de-DE" dirty="0" smtClean="0"/>
              <a:t> not </a:t>
            </a:r>
            <a:r>
              <a:rPr lang="de-DE" dirty="0" err="1" smtClean="0"/>
              <a:t>many</a:t>
            </a:r>
            <a:r>
              <a:rPr lang="de-DE" dirty="0" smtClean="0"/>
              <a:t> </a:t>
            </a:r>
            <a:r>
              <a:rPr lang="de-DE" dirty="0" err="1" smtClean="0"/>
              <a:t>migrant-worker</a:t>
            </a:r>
            <a:r>
              <a:rPr lang="de-DE" dirty="0" smtClean="0"/>
              <a:t> </a:t>
            </a:r>
            <a:r>
              <a:rPr lang="de-DE" dirty="0" err="1" smtClean="0"/>
              <a:t>men</a:t>
            </a:r>
            <a:r>
              <a:rPr lang="de-DE" dirty="0" smtClean="0"/>
              <a:t> </a:t>
            </a:r>
            <a:r>
              <a:rPr lang="de-DE" dirty="0" err="1" smtClean="0"/>
              <a:t>have</a:t>
            </a:r>
            <a:r>
              <a:rPr lang="de-DE" dirty="0" smtClean="0"/>
              <a:t> </a:t>
            </a:r>
            <a:r>
              <a:rPr lang="de-DE" dirty="0" err="1" smtClean="0"/>
              <a:t>returned</a:t>
            </a:r>
            <a:r>
              <a:rPr lang="de-DE" dirty="0" smtClean="0"/>
              <a:t> </a:t>
            </a:r>
            <a:r>
              <a:rPr lang="de-DE" dirty="0" err="1" smtClean="0"/>
              <a:t>to</a:t>
            </a:r>
            <a:r>
              <a:rPr lang="de-DE" dirty="0" smtClean="0"/>
              <a:t> </a:t>
            </a:r>
            <a:r>
              <a:rPr lang="de-DE" dirty="0" err="1" smtClean="0"/>
              <a:t>help</a:t>
            </a:r>
            <a:r>
              <a:rPr lang="de-DE" dirty="0" smtClean="0"/>
              <a:t> </a:t>
            </a:r>
            <a:r>
              <a:rPr lang="de-DE" dirty="0" err="1" smtClean="0"/>
              <a:t>the</a:t>
            </a:r>
            <a:r>
              <a:rPr lang="de-DE" dirty="0" smtClean="0"/>
              <a:t> </a:t>
            </a:r>
            <a:r>
              <a:rPr lang="de-DE" dirty="0" err="1" smtClean="0"/>
              <a:t>reconstruction</a:t>
            </a:r>
            <a:r>
              <a:rPr lang="de-DE" dirty="0" smtClean="0"/>
              <a:t>, </a:t>
            </a:r>
            <a:r>
              <a:rPr lang="de-DE" dirty="0" err="1" smtClean="0"/>
              <a:t>the</a:t>
            </a:r>
            <a:r>
              <a:rPr lang="de-DE" dirty="0" smtClean="0"/>
              <a:t> </a:t>
            </a:r>
            <a:r>
              <a:rPr lang="de-DE" dirty="0" err="1" smtClean="0"/>
              <a:t>increasing</a:t>
            </a:r>
            <a:r>
              <a:rPr lang="de-DE" dirty="0" smtClean="0"/>
              <a:t> </a:t>
            </a:r>
            <a:r>
              <a:rPr lang="de-DE" dirty="0" err="1" smtClean="0"/>
              <a:t>number</a:t>
            </a:r>
            <a:r>
              <a:rPr lang="de-DE" dirty="0" smtClean="0"/>
              <a:t> </a:t>
            </a:r>
            <a:r>
              <a:rPr lang="de-DE" dirty="0" err="1" smtClean="0"/>
              <a:t>of</a:t>
            </a:r>
            <a:r>
              <a:rPr lang="de-DE" dirty="0" smtClean="0"/>
              <a:t> </a:t>
            </a:r>
            <a:r>
              <a:rPr lang="de-DE" dirty="0" err="1" smtClean="0"/>
              <a:t>families</a:t>
            </a:r>
            <a:r>
              <a:rPr lang="de-DE" dirty="0" smtClean="0"/>
              <a:t> </a:t>
            </a:r>
            <a:r>
              <a:rPr lang="de-DE" dirty="0" err="1" smtClean="0"/>
              <a:t>who</a:t>
            </a:r>
            <a:r>
              <a:rPr lang="de-DE" dirty="0" smtClean="0"/>
              <a:t> </a:t>
            </a:r>
            <a:r>
              <a:rPr lang="de-DE" dirty="0" err="1" smtClean="0"/>
              <a:t>are</a:t>
            </a:r>
            <a:r>
              <a:rPr lang="de-DE" dirty="0" smtClean="0"/>
              <a:t> </a:t>
            </a:r>
            <a:r>
              <a:rPr lang="de-DE" dirty="0" err="1" smtClean="0"/>
              <a:t>starting</a:t>
            </a:r>
            <a:r>
              <a:rPr lang="de-DE" dirty="0" smtClean="0"/>
              <a:t> </a:t>
            </a:r>
            <a:r>
              <a:rPr lang="de-DE" dirty="0" err="1" smtClean="0"/>
              <a:t>to</a:t>
            </a:r>
            <a:r>
              <a:rPr lang="de-DE" dirty="0" smtClean="0"/>
              <a:t> </a:t>
            </a:r>
            <a:r>
              <a:rPr lang="de-DE" dirty="0" err="1" smtClean="0"/>
              <a:t>re-build</a:t>
            </a:r>
            <a:r>
              <a:rPr lang="de-DE" dirty="0" smtClean="0"/>
              <a:t> </a:t>
            </a:r>
            <a:r>
              <a:rPr lang="de-DE" dirty="0" err="1" smtClean="0"/>
              <a:t>entire</a:t>
            </a:r>
            <a:r>
              <a:rPr lang="de-DE" dirty="0" smtClean="0"/>
              <a:t> </a:t>
            </a:r>
            <a:r>
              <a:rPr lang="de-DE" dirty="0" err="1" smtClean="0"/>
              <a:t>new</a:t>
            </a:r>
            <a:r>
              <a:rPr lang="de-DE" dirty="0" smtClean="0"/>
              <a:t> </a:t>
            </a:r>
            <a:r>
              <a:rPr lang="de-DE" dirty="0" err="1" smtClean="0"/>
              <a:t>houses</a:t>
            </a:r>
            <a:r>
              <a:rPr lang="de-DE" dirty="0" smtClean="0"/>
              <a:t> </a:t>
            </a:r>
            <a:r>
              <a:rPr lang="de-DE" dirty="0" err="1" smtClean="0"/>
              <a:t>would</a:t>
            </a:r>
            <a:r>
              <a:rPr lang="de-DE" dirty="0" smtClean="0"/>
              <a:t> </a:t>
            </a:r>
            <a:r>
              <a:rPr lang="de-DE" dirty="0" err="1" smtClean="0"/>
              <a:t>point</a:t>
            </a:r>
            <a:r>
              <a:rPr lang="de-DE" dirty="0" smtClean="0"/>
              <a:t> </a:t>
            </a:r>
            <a:r>
              <a:rPr lang="de-DE" dirty="0" err="1" smtClean="0"/>
              <a:t>towards</a:t>
            </a:r>
            <a:r>
              <a:rPr lang="de-DE" dirty="0" smtClean="0"/>
              <a:t> </a:t>
            </a:r>
            <a:r>
              <a:rPr lang="de-DE" dirty="0" err="1" smtClean="0"/>
              <a:t>significant</a:t>
            </a:r>
            <a:r>
              <a:rPr lang="de-DE" dirty="0" smtClean="0"/>
              <a:t> </a:t>
            </a:r>
            <a:r>
              <a:rPr lang="de-DE" dirty="0" err="1" smtClean="0"/>
              <a:t>self-funding</a:t>
            </a:r>
            <a:r>
              <a:rPr lang="de-DE" dirty="0" smtClean="0"/>
              <a:t>, </a:t>
            </a:r>
            <a:r>
              <a:rPr lang="de-DE" dirty="0" err="1" smtClean="0"/>
              <a:t>most</a:t>
            </a:r>
            <a:r>
              <a:rPr lang="de-DE" dirty="0" smtClean="0"/>
              <a:t> </a:t>
            </a:r>
            <a:r>
              <a:rPr lang="de-DE" dirty="0" err="1" smtClean="0"/>
              <a:t>likely</a:t>
            </a:r>
            <a:r>
              <a:rPr lang="de-DE" dirty="0" smtClean="0"/>
              <a:t> </a:t>
            </a:r>
            <a:r>
              <a:rPr lang="de-DE" dirty="0" err="1" smtClean="0"/>
              <a:t>through</a:t>
            </a:r>
            <a:r>
              <a:rPr lang="de-DE" dirty="0" smtClean="0"/>
              <a:t> </a:t>
            </a:r>
            <a:r>
              <a:rPr lang="de-DE" dirty="0" err="1" smtClean="0"/>
              <a:t>remittances</a:t>
            </a:r>
            <a:r>
              <a:rPr lang="de-DE" dirty="0" smtClean="0"/>
              <a:t> </a:t>
            </a:r>
            <a:r>
              <a:rPr lang="de-DE" dirty="0" err="1" smtClean="0"/>
              <a:t>from</a:t>
            </a:r>
            <a:r>
              <a:rPr lang="de-DE" dirty="0" smtClean="0"/>
              <a:t> </a:t>
            </a:r>
            <a:r>
              <a:rPr lang="de-DE" dirty="0" err="1" smtClean="0"/>
              <a:t>family</a:t>
            </a:r>
            <a:r>
              <a:rPr lang="de-DE" dirty="0" smtClean="0"/>
              <a:t> </a:t>
            </a:r>
            <a:r>
              <a:rPr lang="de-DE" dirty="0" err="1" smtClean="0"/>
              <a:t>members</a:t>
            </a:r>
            <a:r>
              <a:rPr lang="de-DE" dirty="0" smtClean="0"/>
              <a:t> </a:t>
            </a:r>
            <a:r>
              <a:rPr lang="de-DE" dirty="0" err="1" smtClean="0"/>
              <a:t>working</a:t>
            </a:r>
            <a:r>
              <a:rPr lang="de-DE" dirty="0" smtClean="0"/>
              <a:t> </a:t>
            </a:r>
            <a:r>
              <a:rPr lang="de-DE" dirty="0" err="1" smtClean="0"/>
              <a:t>abroad</a:t>
            </a:r>
            <a:r>
              <a:rPr lang="de-DE" dirty="0" smtClean="0"/>
              <a:t>. On </a:t>
            </a:r>
            <a:r>
              <a:rPr lang="de-DE" dirty="0" err="1" smtClean="0"/>
              <a:t>the</a:t>
            </a:r>
            <a:r>
              <a:rPr lang="de-DE" dirty="0" smtClean="0"/>
              <a:t> </a:t>
            </a:r>
            <a:r>
              <a:rPr lang="de-DE" dirty="0" err="1" smtClean="0"/>
              <a:t>other</a:t>
            </a:r>
            <a:r>
              <a:rPr lang="de-DE" dirty="0" smtClean="0"/>
              <a:t> </a:t>
            </a:r>
            <a:r>
              <a:rPr lang="de-DE" dirty="0" err="1" smtClean="0"/>
              <a:t>hand</a:t>
            </a:r>
            <a:r>
              <a:rPr lang="de-DE" dirty="0" smtClean="0"/>
              <a:t>, </a:t>
            </a:r>
            <a:r>
              <a:rPr lang="de-DE" dirty="0" err="1" smtClean="0"/>
              <a:t>there</a:t>
            </a:r>
            <a:r>
              <a:rPr lang="de-DE" dirty="0" smtClean="0"/>
              <a:t> </a:t>
            </a:r>
            <a:r>
              <a:rPr lang="de-DE" dirty="0" err="1" smtClean="0"/>
              <a:t>are</a:t>
            </a:r>
            <a:r>
              <a:rPr lang="de-DE" dirty="0" smtClean="0"/>
              <a:t> </a:t>
            </a:r>
            <a:r>
              <a:rPr lang="de-DE" dirty="0" err="1" smtClean="0"/>
              <a:t>even</a:t>
            </a:r>
            <a:r>
              <a:rPr lang="de-DE" dirty="0" smtClean="0"/>
              <a:t> </a:t>
            </a:r>
            <a:r>
              <a:rPr lang="de-DE" dirty="0" err="1" smtClean="0"/>
              <a:t>higher</a:t>
            </a:r>
            <a:r>
              <a:rPr lang="de-DE" dirty="0" smtClean="0"/>
              <a:t> </a:t>
            </a:r>
            <a:r>
              <a:rPr lang="de-DE" dirty="0" err="1" smtClean="0"/>
              <a:t>numbers</a:t>
            </a:r>
            <a:r>
              <a:rPr lang="de-DE" dirty="0" smtClean="0"/>
              <a:t> </a:t>
            </a:r>
            <a:r>
              <a:rPr lang="de-DE" dirty="0" err="1" smtClean="0"/>
              <a:t>of</a:t>
            </a:r>
            <a:r>
              <a:rPr lang="de-DE" dirty="0" smtClean="0"/>
              <a:t> </a:t>
            </a:r>
            <a:r>
              <a:rPr lang="de-DE" dirty="0" err="1" smtClean="0"/>
              <a:t>families</a:t>
            </a:r>
            <a:r>
              <a:rPr lang="de-DE" dirty="0" smtClean="0"/>
              <a:t> </a:t>
            </a:r>
            <a:r>
              <a:rPr lang="de-DE" dirty="0" err="1" smtClean="0"/>
              <a:t>who</a:t>
            </a:r>
            <a:r>
              <a:rPr lang="de-DE" dirty="0" smtClean="0"/>
              <a:t> </a:t>
            </a:r>
            <a:r>
              <a:rPr lang="de-DE" dirty="0" err="1" smtClean="0"/>
              <a:t>have</a:t>
            </a:r>
            <a:r>
              <a:rPr lang="de-DE" dirty="0" smtClean="0"/>
              <a:t> not </a:t>
            </a:r>
            <a:r>
              <a:rPr lang="de-DE" dirty="0" err="1" smtClean="0"/>
              <a:t>been</a:t>
            </a:r>
            <a:r>
              <a:rPr lang="de-DE" dirty="0" smtClean="0"/>
              <a:t> </a:t>
            </a:r>
            <a:r>
              <a:rPr lang="de-DE" dirty="0" err="1" smtClean="0"/>
              <a:t>able</a:t>
            </a:r>
            <a:r>
              <a:rPr lang="de-DE" dirty="0" smtClean="0"/>
              <a:t> </a:t>
            </a:r>
            <a:r>
              <a:rPr lang="de-DE" dirty="0" err="1" smtClean="0"/>
              <a:t>to</a:t>
            </a:r>
            <a:r>
              <a:rPr lang="de-DE" dirty="0" smtClean="0"/>
              <a:t> </a:t>
            </a:r>
            <a:r>
              <a:rPr lang="de-DE" dirty="0" err="1" smtClean="0"/>
              <a:t>start</a:t>
            </a:r>
            <a:r>
              <a:rPr lang="de-DE" dirty="0" smtClean="0"/>
              <a:t> </a:t>
            </a:r>
            <a:r>
              <a:rPr lang="de-DE" dirty="0" err="1" smtClean="0"/>
              <a:t>anything</a:t>
            </a:r>
            <a:r>
              <a:rPr lang="de-DE" dirty="0" smtClean="0"/>
              <a:t> on </a:t>
            </a:r>
            <a:r>
              <a:rPr lang="de-DE" dirty="0" err="1" smtClean="0"/>
              <a:t>their</a:t>
            </a:r>
            <a:r>
              <a:rPr lang="de-DE" dirty="0" smtClean="0"/>
              <a:t> </a:t>
            </a:r>
            <a:r>
              <a:rPr lang="de-DE" dirty="0" err="1" smtClean="0"/>
              <a:t>own</a:t>
            </a:r>
            <a:endParaRPr lang="en-US" dirty="0" smtClean="0"/>
          </a:p>
          <a:p>
            <a:pPr lvl="1"/>
            <a:endParaRPr lang="en-US" dirty="0" smtClean="0"/>
          </a:p>
          <a:p>
            <a:endParaRPr lang="en-US" dirty="0" smtClean="0"/>
          </a:p>
        </p:txBody>
      </p:sp>
    </p:spTree>
    <p:extLst>
      <p:ext uri="{BB962C8B-B14F-4D97-AF65-F5344CB8AC3E}">
        <p14:creationId xmlns:p14="http://schemas.microsoft.com/office/powerpoint/2010/main" val="496286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a:t>Scenario Work 5: Phasing Shelter and CVA M&amp;E in a changing environment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smtClean="0"/>
              <a:t>Group work, Task 1:</a:t>
            </a:r>
          </a:p>
          <a:p>
            <a:r>
              <a:rPr lang="en-US" dirty="0" smtClean="0"/>
              <a:t>Predict some of the key risks for </a:t>
            </a:r>
            <a:r>
              <a:rPr lang="en-US" dirty="0" smtClean="0"/>
              <a:t>(a) the </a:t>
            </a:r>
            <a:r>
              <a:rPr lang="en-US" dirty="0" smtClean="0"/>
              <a:t>flood-affected populations, and for </a:t>
            </a:r>
            <a:r>
              <a:rPr lang="en-US" dirty="0" smtClean="0"/>
              <a:t>(b) the </a:t>
            </a:r>
            <a:r>
              <a:rPr lang="en-US" dirty="0" smtClean="0"/>
              <a:t>good programming of the Shelter Cluster members, over the next three </a:t>
            </a:r>
            <a:r>
              <a:rPr lang="en-US" dirty="0" smtClean="0"/>
              <a:t>months </a:t>
            </a:r>
            <a:r>
              <a:rPr lang="mr-IN" dirty="0" smtClean="0"/>
              <a:t>–</a:t>
            </a:r>
            <a:r>
              <a:rPr lang="en-US" dirty="0" smtClean="0"/>
              <a:t> and the types of indicators to be used to </a:t>
            </a:r>
            <a:r>
              <a:rPr lang="en-US" dirty="0" err="1" smtClean="0"/>
              <a:t>recognise</a:t>
            </a:r>
            <a:r>
              <a:rPr lang="en-US" dirty="0" smtClean="0"/>
              <a:t> and quantify those risks</a:t>
            </a:r>
            <a:endParaRPr lang="en-US" dirty="0" smtClean="0"/>
          </a:p>
          <a:p>
            <a:r>
              <a:rPr lang="en-US" dirty="0" smtClean="0"/>
              <a:t>Describe ways to work with the SAG members, and with other clusters, </a:t>
            </a:r>
            <a:r>
              <a:rPr lang="en-US" dirty="0" err="1" smtClean="0"/>
              <a:t>AoRs</a:t>
            </a:r>
            <a:r>
              <a:rPr lang="en-US" dirty="0" smtClean="0"/>
              <a:t> and inter-Cluster TWGs, </a:t>
            </a:r>
            <a:r>
              <a:rPr lang="en-US" dirty="0" smtClean="0"/>
              <a:t>in order to monitor for any of those risks</a:t>
            </a:r>
            <a:endParaRPr lang="en-US" dirty="0" smtClean="0"/>
          </a:p>
        </p:txBody>
      </p:sp>
    </p:spTree>
    <p:extLst>
      <p:ext uri="{BB962C8B-B14F-4D97-AF65-F5344CB8AC3E}">
        <p14:creationId xmlns:p14="http://schemas.microsoft.com/office/powerpoint/2010/main" val="227282764"/>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11003</TotalTime>
  <Words>1374</Words>
  <Application>Microsoft Macintosh PowerPoint</Application>
  <PresentationFormat>Widescreen</PresentationFormat>
  <Paragraphs>79</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Calibri</vt:lpstr>
      <vt:lpstr>Gill Sans Infant MT</vt:lpstr>
      <vt:lpstr>Mangal</vt:lpstr>
      <vt:lpstr>Times New Roman</vt:lpstr>
      <vt:lpstr>Verdana</vt:lpstr>
      <vt:lpstr>Wingdings</vt:lpstr>
      <vt:lpstr>Arial</vt:lpstr>
      <vt:lpstr>1_4. Shelter Cluster PowerPoint Template (2007 and later)</vt:lpstr>
      <vt:lpstr>Scenario Work 5: Phasing Shelter and CVA M&amp;E in a changing environment   </vt:lpstr>
      <vt:lpstr>Scenario Work 5: Phasing Shelter and CVA M&amp;E in a changing environment</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Scenario Work 5: Phasing Shelter and CVA M&amp;E in a changing environment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337</cp:revision>
  <dcterms:created xsi:type="dcterms:W3CDTF">2019-01-07T15:35:56Z</dcterms:created>
  <dcterms:modified xsi:type="dcterms:W3CDTF">2019-01-30T22:17:19Z</dcterms:modified>
</cp:coreProperties>
</file>